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authors.xml" ContentType="application/vnd.ms-powerpoint.author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14400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CDD6EB4-4376-2139-E443-3E921EB1DB5F}" name="De Santis, Federica" initials="DSF" userId="S::f.desantis@sace.it::2b220518-d325-429c-93e7-d192c0a5cd62" providerId="AD"/>
  <p188:author id="{9E4CE7BD-3D0B-6106-3092-45EDA6722DDC}" name="Santella, Carmen" initials="SC" userId="S::c.santella@sace.it::1192c620-51ab-4261-80f9-71c9dd46966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2051"/>
    <a:srgbClr val="34AFAD"/>
    <a:srgbClr val="0096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8265BC-CD47-4DD7-B42D-BD9DE3DCC62E}" v="5" dt="2023-09-22T07:43:42.9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32" autoAdjust="0"/>
    <p:restoredTop sz="94660"/>
  </p:normalViewPr>
  <p:slideViewPr>
    <p:cSldViewPr snapToGrid="0">
      <p:cViewPr varScale="1">
        <p:scale>
          <a:sx n="43" d="100"/>
          <a:sy n="43" d="100"/>
        </p:scale>
        <p:origin x="286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microsoft.com/office/2018/10/relationships/authors" Target="author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tella, Carmen" userId="1192c620-51ab-4261-80f9-71c9dd46966f" providerId="ADAL" clId="{408265BC-CD47-4DD7-B42D-BD9DE3DCC62E}"/>
    <pc:docChg chg="custSel modSld">
      <pc:chgData name="Santella, Carmen" userId="1192c620-51ab-4261-80f9-71c9dd46966f" providerId="ADAL" clId="{408265BC-CD47-4DD7-B42D-BD9DE3DCC62E}" dt="2023-09-22T07:41:31.541" v="64"/>
      <pc:docMkLst>
        <pc:docMk/>
      </pc:docMkLst>
      <pc:sldChg chg="addSp delSp modSp mod delCm">
        <pc:chgData name="Santella, Carmen" userId="1192c620-51ab-4261-80f9-71c9dd46966f" providerId="ADAL" clId="{408265BC-CD47-4DD7-B42D-BD9DE3DCC62E}" dt="2023-09-22T07:41:31.541" v="64"/>
        <pc:sldMkLst>
          <pc:docMk/>
          <pc:sldMk cId="3112568407" sldId="256"/>
        </pc:sldMkLst>
        <pc:spChg chg="mod">
          <ac:chgData name="Santella, Carmen" userId="1192c620-51ab-4261-80f9-71c9dd46966f" providerId="ADAL" clId="{408265BC-CD47-4DD7-B42D-BD9DE3DCC62E}" dt="2023-09-22T07:41:20.767" v="63" actId="113"/>
          <ac:spMkLst>
            <pc:docMk/>
            <pc:sldMk cId="3112568407" sldId="256"/>
            <ac:spMk id="3" creationId="{00000000-0000-0000-0000-000000000000}"/>
          </ac:spMkLst>
        </pc:spChg>
        <pc:spChg chg="mod">
          <ac:chgData name="Santella, Carmen" userId="1192c620-51ab-4261-80f9-71c9dd46966f" providerId="ADAL" clId="{408265BC-CD47-4DD7-B42D-BD9DE3DCC62E}" dt="2023-09-22T07:31:00.431" v="40" actId="14100"/>
          <ac:spMkLst>
            <pc:docMk/>
            <pc:sldMk cId="3112568407" sldId="256"/>
            <ac:spMk id="6" creationId="{19B5BEC3-D75F-B463-E9EC-209207F781D3}"/>
          </ac:spMkLst>
        </pc:spChg>
        <pc:picChg chg="add mod">
          <ac:chgData name="Santella, Carmen" userId="1192c620-51ab-4261-80f9-71c9dd46966f" providerId="ADAL" clId="{408265BC-CD47-4DD7-B42D-BD9DE3DCC62E}" dt="2023-09-22T07:30:31.972" v="5" actId="14100"/>
          <ac:picMkLst>
            <pc:docMk/>
            <pc:sldMk cId="3112568407" sldId="256"/>
            <ac:picMk id="4" creationId="{9DB4E844-5115-4BA8-AA13-413247C9A552}"/>
          </ac:picMkLst>
        </pc:picChg>
        <pc:picChg chg="del">
          <ac:chgData name="Santella, Carmen" userId="1192c620-51ab-4261-80f9-71c9dd46966f" providerId="ADAL" clId="{408265BC-CD47-4DD7-B42D-BD9DE3DCC62E}" dt="2023-09-22T07:08:01.225" v="0" actId="478"/>
          <ac:picMkLst>
            <pc:docMk/>
            <pc:sldMk cId="3112568407" sldId="256"/>
            <ac:picMk id="5" creationId="{13AA29E4-A70D-4448-965D-1C9CA3B7BD2D}"/>
          </ac:picMkLst>
        </pc:picChg>
      </pc:sldChg>
    </pc:docChg>
  </pc:docChgLst>
  <pc:docChgLst>
    <pc:chgData name="Santella, Carmen" userId="1192c620-51ab-4261-80f9-71c9dd46966f" providerId="ADAL" clId="{F2DBE8E5-A835-42E3-83D0-BB8810CD6F65}"/>
    <pc:docChg chg="custSel delSld modSld">
      <pc:chgData name="Santella, Carmen" userId="1192c620-51ab-4261-80f9-71c9dd46966f" providerId="ADAL" clId="{F2DBE8E5-A835-42E3-83D0-BB8810CD6F65}" dt="2023-07-27T09:52:33.869" v="60"/>
      <pc:docMkLst>
        <pc:docMk/>
      </pc:docMkLst>
      <pc:sldChg chg="addSp delSp modSp mod addCm delCm">
        <pc:chgData name="Santella, Carmen" userId="1192c620-51ab-4261-80f9-71c9dd46966f" providerId="ADAL" clId="{F2DBE8E5-A835-42E3-83D0-BB8810CD6F65}" dt="2023-07-27T09:52:33.869" v="60"/>
        <pc:sldMkLst>
          <pc:docMk/>
          <pc:sldMk cId="3112568407" sldId="256"/>
        </pc:sldMkLst>
        <pc:spChg chg="mod">
          <ac:chgData name="Santella, Carmen" userId="1192c620-51ab-4261-80f9-71c9dd46966f" providerId="ADAL" clId="{F2DBE8E5-A835-42E3-83D0-BB8810CD6F65}" dt="2023-07-27T09:23:46.796" v="56" actId="20577"/>
          <ac:spMkLst>
            <pc:docMk/>
            <pc:sldMk cId="3112568407" sldId="256"/>
            <ac:spMk id="3" creationId="{00000000-0000-0000-0000-000000000000}"/>
          </ac:spMkLst>
        </pc:spChg>
        <pc:spChg chg="mod">
          <ac:chgData name="Santella, Carmen" userId="1192c620-51ab-4261-80f9-71c9dd46966f" providerId="ADAL" clId="{F2DBE8E5-A835-42E3-83D0-BB8810CD6F65}" dt="2023-07-25T15:32:02.982" v="33" actId="20577"/>
          <ac:spMkLst>
            <pc:docMk/>
            <pc:sldMk cId="3112568407" sldId="256"/>
            <ac:spMk id="6" creationId="{19B5BEC3-D75F-B463-E9EC-209207F781D3}"/>
          </ac:spMkLst>
        </pc:spChg>
        <pc:picChg chg="del mod">
          <ac:chgData name="Santella, Carmen" userId="1192c620-51ab-4261-80f9-71c9dd46966f" providerId="ADAL" clId="{F2DBE8E5-A835-42E3-83D0-BB8810CD6F65}" dt="2023-07-25T15:31:28.043" v="1" actId="478"/>
          <ac:picMkLst>
            <pc:docMk/>
            <pc:sldMk cId="3112568407" sldId="256"/>
            <ac:picMk id="4" creationId="{03F12F0A-358F-460E-AD70-E15B2A048DCE}"/>
          </ac:picMkLst>
        </pc:picChg>
        <pc:picChg chg="add mod">
          <ac:chgData name="Santella, Carmen" userId="1192c620-51ab-4261-80f9-71c9dd46966f" providerId="ADAL" clId="{F2DBE8E5-A835-42E3-83D0-BB8810CD6F65}" dt="2023-07-25T15:31:32.682" v="5" actId="962"/>
          <ac:picMkLst>
            <pc:docMk/>
            <pc:sldMk cId="3112568407" sldId="256"/>
            <ac:picMk id="5" creationId="{13AA29E4-A70D-4448-965D-1C9CA3B7BD2D}"/>
          </ac:picMkLst>
        </pc:picChg>
      </pc:sldChg>
      <pc:sldChg chg="modSp del mod">
        <pc:chgData name="Santella, Carmen" userId="1192c620-51ab-4261-80f9-71c9dd46966f" providerId="ADAL" clId="{F2DBE8E5-A835-42E3-83D0-BB8810CD6F65}" dt="2023-07-27T09:25:11.975" v="59" actId="2696"/>
        <pc:sldMkLst>
          <pc:docMk/>
          <pc:sldMk cId="4279012060" sldId="257"/>
        </pc:sldMkLst>
        <pc:spChg chg="mod">
          <ac:chgData name="Santella, Carmen" userId="1192c620-51ab-4261-80f9-71c9dd46966f" providerId="ADAL" clId="{F2DBE8E5-A835-42E3-83D0-BB8810CD6F65}" dt="2023-07-27T09:25:04.154" v="58" actId="20577"/>
          <ac:spMkLst>
            <pc:docMk/>
            <pc:sldMk cId="4279012060" sldId="257"/>
            <ac:spMk id="5" creationId="{F0444787-6F30-8232-9C88-E66E58410F3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 dirty="0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EECAF7-6ACA-443E-A7C8-465828240F42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693988" y="1143000"/>
            <a:ext cx="14700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 dirty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B5F343-FFE7-4809-B8F5-EA2F8672F96A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57441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356703"/>
            <a:ext cx="5829300" cy="501340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7563446"/>
            <a:ext cx="5143500" cy="347671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09201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25558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590057"/>
            <a:ext cx="5915025" cy="599008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9636813"/>
            <a:ext cx="5915025" cy="315004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26729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833390"/>
            <a:ext cx="2914650" cy="913680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833390"/>
            <a:ext cx="2914650" cy="9136803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23700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766681"/>
            <a:ext cx="5915025" cy="2783376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3530053"/>
            <a:ext cx="2901255" cy="173002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5260078"/>
            <a:ext cx="2901255" cy="7736782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3530053"/>
            <a:ext cx="2915543" cy="173002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5260078"/>
            <a:ext cx="2915543" cy="7736782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60077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08086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1673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960014"/>
            <a:ext cx="2211884" cy="33600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2073367"/>
            <a:ext cx="3471863" cy="1023348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4320064"/>
            <a:ext cx="2211884" cy="800345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1370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960014"/>
            <a:ext cx="2211884" cy="33600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2073367"/>
            <a:ext cx="3471863" cy="1023348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 dirty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4320064"/>
            <a:ext cx="2211884" cy="800345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41137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16820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766678"/>
            <a:ext cx="1478756" cy="1220351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766678"/>
            <a:ext cx="4350544" cy="12203515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87904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766681"/>
            <a:ext cx="5915025" cy="2783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833390"/>
            <a:ext cx="5915025" cy="9136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3346867"/>
            <a:ext cx="1543050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F0075-A668-40D6-A9BC-9F826961D440}" type="datetimeFigureOut">
              <a:rPr lang="it-IT" smtClean="0"/>
              <a:t>16/10/2023</a:t>
            </a:fld>
            <a:endParaRPr lang="it-I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3346867"/>
            <a:ext cx="2314575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3346867"/>
            <a:ext cx="1543050" cy="7666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4BDF0-AB58-4D6D-9A13-43AE7F7B2CCD}" type="slidenum">
              <a:rPr lang="it-IT" smtClean="0"/>
              <a:t>‹N›</a:t>
            </a:fld>
            <a:endParaRPr lang="it-IT" dirty="0"/>
          </a:p>
        </p:txBody>
      </p:sp>
      <p:sp>
        <p:nvSpPr>
          <p:cNvPr id="7" name="MSIPCMContentMarking" descr="{&quot;HashCode&quot;:1953034335,&quot;Placement&quot;:&quot;Footer&quot;,&quot;Top&quot;:1116.73755,&quot;Left&quot;:0.0,&quot;SlideWidth&quot;:540,&quot;SlideHeight&quot;:1133}"/>
          <p:cNvSpPr txBox="1"/>
          <p:nvPr userDrawn="1"/>
        </p:nvSpPr>
        <p:spPr>
          <a:xfrm>
            <a:off x="0" y="14182567"/>
            <a:ext cx="761993" cy="21764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it-IT" sz="800" dirty="0">
                <a:solidFill>
                  <a:srgbClr val="415364"/>
                </a:solidFill>
                <a:latin typeface="arial" panose="020B0604020202020204" pitchFamily="34" charset="0"/>
              </a:rPr>
              <a:t>Uso interno</a:t>
            </a:r>
          </a:p>
        </p:txBody>
      </p:sp>
    </p:spTree>
    <p:extLst>
      <p:ext uri="{BB962C8B-B14F-4D97-AF65-F5344CB8AC3E}">
        <p14:creationId xmlns:p14="http://schemas.microsoft.com/office/powerpoint/2010/main" val="957790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ce.it/media/eventi/dettaglio/sace-on-tour---arezzo---siena" TargetMode="External"/><Relationship Id="rId2" Type="http://schemas.openxmlformats.org/officeDocument/2006/relationships/hyperlink" Target="tel:25%20-%205210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hyperlink" Target="mailto:education@sace.i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59084" y="4603578"/>
            <a:ext cx="5625547" cy="80398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600" dirty="0">
                <a:solidFill>
                  <a:srgbClr val="421152"/>
                </a:solidFill>
                <a:latin typeface="Exo 2 ExtraLight"/>
              </a:rPr>
              <a:t>Gentile azienda,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600" dirty="0">
                <a:solidFill>
                  <a:srgbClr val="421152"/>
                </a:solidFill>
                <a:latin typeface="Exo 2 ExtraLight"/>
              </a:rPr>
              <a:t>SACE in collaborazione con Unioncamere ha il piacere di invitarti alla tappa di </a:t>
            </a: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SACE ON TOUR – AREZZO  </a:t>
            </a:r>
            <a:r>
              <a:rPr lang="it-IT" sz="1600" dirty="0">
                <a:solidFill>
                  <a:srgbClr val="421152"/>
                </a:solidFill>
                <a:latin typeface="Exo 2 ExtraLight"/>
              </a:rPr>
              <a:t>che si terrà presso </a:t>
            </a: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la Camera di commercio di Arezzo - Siena  Via Spallanzani, </a:t>
            </a:r>
            <a:r>
              <a:rPr lang="it-IT" sz="1600" b="1" dirty="0">
                <a:solidFill>
                  <a:srgbClr val="421152"/>
                </a:solidFill>
                <a:latin typeface="Exo 2 ExtraLight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25 - 52100</a:t>
            </a: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 Arezzo</a:t>
            </a:r>
            <a:r>
              <a:rPr lang="it-IT" sz="1600" b="1" i="0" dirty="0">
                <a:solidFill>
                  <a:srgbClr val="64646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Di cosa si tratta? </a:t>
            </a:r>
          </a:p>
          <a:p>
            <a:pPr marR="0" lvl="0" indent="0"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it-IT" sz="1600" dirty="0">
                <a:solidFill>
                  <a:srgbClr val="421152"/>
                </a:solidFill>
                <a:latin typeface="Exo 2 ExtraLight"/>
              </a:rPr>
              <a:t>Un incontro in presenza dedicato alle </a:t>
            </a: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aziende del territorio </a:t>
            </a:r>
            <a:r>
              <a:rPr lang="it-IT" sz="1600" dirty="0">
                <a:solidFill>
                  <a:srgbClr val="421152"/>
                </a:solidFill>
                <a:latin typeface="Exo 2 ExtraLight"/>
              </a:rPr>
              <a:t>con l'obiettivo di </a:t>
            </a: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rafforzare le  competenze </a:t>
            </a:r>
            <a:r>
              <a:rPr lang="it-IT" sz="1600" dirty="0">
                <a:solidFill>
                  <a:srgbClr val="421152"/>
                </a:solidFill>
                <a:latin typeface="Exo 2 ExtraLight"/>
              </a:rPr>
              <a:t>in tema di </a:t>
            </a: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internazionalizzazione, analisi dei mercati e gestione del rischio</a:t>
            </a:r>
            <a:r>
              <a:rPr lang="it-IT" sz="1600" dirty="0">
                <a:solidFill>
                  <a:srgbClr val="421152"/>
                </a:solidFill>
                <a:latin typeface="Exo 2 ExtraLight"/>
              </a:rPr>
              <a:t> </a:t>
            </a: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e sostenere la competitività aziendale per crescere in sicurezza sui mercati esteri.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600" b="1" i="0" u="none" strike="noStrike" kern="1200" cap="none" spc="0" normalizeH="0" baseline="0" dirty="0">
                <a:ln>
                  <a:noFill/>
                </a:ln>
                <a:solidFill>
                  <a:srgbClr val="421152"/>
                </a:solidFill>
                <a:effectLst/>
                <a:uLnTx/>
                <a:uFillTx/>
                <a:latin typeface="Exo 2 ExtraLight"/>
                <a:ea typeface="+mn-ea"/>
                <a:cs typeface="+mn-cs"/>
              </a:rPr>
              <a:t>Di cosa parleremo?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srgbClr val="421152"/>
              </a:solidFill>
              <a:latin typeface="Exo 2 Extra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>
                <a:solidFill>
                  <a:srgbClr val="421152"/>
                </a:solidFill>
                <a:latin typeface="Exo 2 ExtraLight"/>
              </a:rPr>
              <a:t>Prospettive di export regionale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>
                <a:solidFill>
                  <a:srgbClr val="421152"/>
                </a:solidFill>
                <a:latin typeface="Exo 2 ExtraLight"/>
              </a:rPr>
              <a:t>Opportunità di business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>
                <a:solidFill>
                  <a:srgbClr val="421152"/>
                </a:solidFill>
                <a:latin typeface="Exo 2 ExtraLight"/>
              </a:rPr>
              <a:t>Soluzioni formative e assicurativo- finanziarie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B2B</a:t>
            </a:r>
            <a:r>
              <a:rPr lang="it-IT" sz="1600" dirty="0">
                <a:solidFill>
                  <a:srgbClr val="421152"/>
                </a:solidFill>
                <a:latin typeface="Exo 2 ExtraLight"/>
              </a:rPr>
              <a:t> gratuito con consulente </a:t>
            </a: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SACE per approfondire le necessità legate alla propria realtà aziendale.</a:t>
            </a:r>
          </a:p>
          <a:p>
            <a:endParaRPr lang="it-IT" sz="1600" dirty="0">
              <a:solidFill>
                <a:srgbClr val="421152"/>
              </a:solidFill>
              <a:latin typeface="Exo 2 ExtraLight"/>
              <a:hlinkClick r:id="rId3"/>
            </a:endParaRPr>
          </a:p>
          <a:p>
            <a:r>
              <a:rPr lang="it-IT" sz="1600" dirty="0">
                <a:solidFill>
                  <a:srgbClr val="421152"/>
                </a:solidFill>
                <a:latin typeface="Exo 2 ExtraLight"/>
                <a:hlinkClick r:id="rId3"/>
              </a:rPr>
              <a:t> Scopri il programma completo.</a:t>
            </a:r>
            <a:endParaRPr lang="it-IT" sz="1600" dirty="0">
              <a:solidFill>
                <a:srgbClr val="421152"/>
              </a:solidFill>
              <a:latin typeface="Exo 2 ExtraLight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srgbClr val="421152"/>
              </a:solidFill>
              <a:latin typeface="Exo 2 ExtraLight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600" b="1" dirty="0">
                <a:solidFill>
                  <a:srgbClr val="421152"/>
                </a:solidFill>
                <a:latin typeface="Exo 2 ExtraLight"/>
              </a:rPr>
              <a:t>Cosa aspetti, non perdere questa opportunità e riserva subito un posto.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srgbClr val="421152"/>
              </a:solidFill>
              <a:latin typeface="Exo 2 ExtraLight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600" dirty="0">
                <a:solidFill>
                  <a:srgbClr val="421152"/>
                </a:solidFill>
                <a:latin typeface="Exo 2 ExtraLight"/>
              </a:rPr>
              <a:t>I posti sono limitati!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400" dirty="0">
              <a:solidFill>
                <a:srgbClr val="445369"/>
              </a:solidFill>
              <a:latin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it-IT" sz="1600" dirty="0">
                <a:solidFill>
                  <a:srgbClr val="421152"/>
                </a:solidFill>
                <a:latin typeface="Exo 2 ExtraLight"/>
              </a:rPr>
              <a:t>Per qualsiasi informazione scrivi a </a:t>
            </a:r>
            <a:r>
              <a:rPr lang="it-IT" sz="1400" dirty="0">
                <a:solidFill>
                  <a:srgbClr val="445369"/>
                </a:solidFill>
                <a:latin typeface="Arial" panose="020B0604020202020204" pitchFamily="34" charset="0"/>
                <a:hlinkClick r:id="rId4"/>
              </a:rPr>
              <a:t>education@sace.it</a:t>
            </a:r>
            <a:endParaRPr lang="it-IT" sz="1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it-IT" sz="1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it-IT" sz="1600" dirty="0">
              <a:solidFill>
                <a:schemeClr val="tx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6E2038D1-B8A8-89DD-10FF-C76F24A91E20}"/>
              </a:ext>
            </a:extLst>
          </p:cNvPr>
          <p:cNvSpPr txBox="1"/>
          <p:nvPr/>
        </p:nvSpPr>
        <p:spPr>
          <a:xfrm>
            <a:off x="2476065" y="12898146"/>
            <a:ext cx="1712686" cy="715089"/>
          </a:xfrm>
          <a:prstGeom prst="roundRect">
            <a:avLst/>
          </a:prstGeom>
          <a:solidFill>
            <a:srgbClr val="40205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chemeClr val="bg1"/>
                </a:solidFill>
                <a:latin typeface="Exo 2" pitchFamily="2" charset="0"/>
                <a:hlinkClick r:id="rId3"/>
              </a:rPr>
              <a:t>Riserva un posto</a:t>
            </a:r>
            <a:endParaRPr lang="it-IT" b="1" dirty="0">
              <a:solidFill>
                <a:schemeClr val="bg1"/>
              </a:solidFill>
              <a:latin typeface="Exo 2" pitchFamily="2" charset="0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19B5BEC3-D75F-B463-E9EC-209207F781D3}"/>
              </a:ext>
            </a:extLst>
          </p:cNvPr>
          <p:cNvSpPr txBox="1"/>
          <p:nvPr/>
        </p:nvSpPr>
        <p:spPr>
          <a:xfrm>
            <a:off x="630740" y="3812875"/>
            <a:ext cx="5625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402051"/>
                </a:solidFill>
                <a:latin typeface="Exo 2" pitchFamily="2" charset="0"/>
              </a:rPr>
              <a:t>EVENTO IN PRESENZA  | 8  NOVEMBRE ORE 10:45</a:t>
            </a:r>
          </a:p>
        </p:txBody>
      </p:sp>
      <p:pic>
        <p:nvPicPr>
          <p:cNvPr id="8" name="Immagine 7" descr="Immagine che contiene testo, schermata&#10;&#10;Descrizione generata automaticamente">
            <a:extLst>
              <a:ext uri="{FF2B5EF4-FFF2-40B4-BE49-F238E27FC236}">
                <a16:creationId xmlns:a16="http://schemas.microsoft.com/office/drawing/2014/main" id="{2DC1DD0C-AAA5-45C5-9B00-B91D4CE98AE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99" y="237621"/>
            <a:ext cx="6478666" cy="323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5684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719</TotalTime>
  <Words>44</Words>
  <Application>Microsoft Office PowerPoint</Application>
  <PresentationFormat>Personalizzato</PresentationFormat>
  <Paragraphs>20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8" baseType="lpstr">
      <vt:lpstr>arial</vt:lpstr>
      <vt:lpstr>arial</vt:lpstr>
      <vt:lpstr>Calibri</vt:lpstr>
      <vt:lpstr>Calibri Light</vt:lpstr>
      <vt:lpstr>Exo 2</vt:lpstr>
      <vt:lpstr>Exo 2 ExtraLight</vt:lpstr>
      <vt:lpstr>Tema di Office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Crisi Russia-Ucraina:  conseguenze economiche e nuovi adempimenti per le imprese italiane</dc:title>
  <dc:creator>De Santis, Federica</dc:creator>
  <cp:lastModifiedBy>Lorenzo Millo</cp:lastModifiedBy>
  <cp:revision>58</cp:revision>
  <dcterms:created xsi:type="dcterms:W3CDTF">2022-03-18T09:07:27Z</dcterms:created>
  <dcterms:modified xsi:type="dcterms:W3CDTF">2023-10-16T09:27:48Z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9fccc8b-5dc6-4205-9acf-e9fafd924336_Enabled">
    <vt:lpwstr>true</vt:lpwstr>
  </property>
  <property fmtid="{D5CDD505-2E9C-101B-9397-08002B2CF9AE}" pid="3" name="MSIP_Label_39fccc8b-5dc6-4205-9acf-e9fafd924336_SetDate">
    <vt:lpwstr>2023-10-13T09:54:40Z</vt:lpwstr>
  </property>
  <property fmtid="{D5CDD505-2E9C-101B-9397-08002B2CF9AE}" pid="4" name="MSIP_Label_39fccc8b-5dc6-4205-9acf-e9fafd924336_Method">
    <vt:lpwstr>Privileged</vt:lpwstr>
  </property>
  <property fmtid="{D5CDD505-2E9C-101B-9397-08002B2CF9AE}" pid="5" name="MSIP_Label_39fccc8b-5dc6-4205-9acf-e9fafd924336_Name">
    <vt:lpwstr>sace_0003</vt:lpwstr>
  </property>
  <property fmtid="{D5CDD505-2E9C-101B-9397-08002B2CF9AE}" pid="6" name="MSIP_Label_39fccc8b-5dc6-4205-9acf-e9fafd924336_SiteId">
    <vt:lpwstr>91443f7c-eefc-48b6-9946-a96937f65fc0</vt:lpwstr>
  </property>
  <property fmtid="{D5CDD505-2E9C-101B-9397-08002B2CF9AE}" pid="7" name="MSIP_Label_39fccc8b-5dc6-4205-9acf-e9fafd924336_ActionId">
    <vt:lpwstr>84842a47-8167-43ca-8611-79a891c4eaae</vt:lpwstr>
  </property>
  <property fmtid="{D5CDD505-2E9C-101B-9397-08002B2CF9AE}" pid="8" name="MSIP_Label_39fccc8b-5dc6-4205-9acf-e9fafd924336_ContentBits">
    <vt:lpwstr>2</vt:lpwstr>
  </property>
</Properties>
</file>